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59" r:id="rId5"/>
    <p:sldId id="299" r:id="rId6"/>
    <p:sldId id="283" r:id="rId7"/>
    <p:sldId id="286" r:id="rId8"/>
    <p:sldId id="271" r:id="rId9"/>
    <p:sldId id="276" r:id="rId10"/>
    <p:sldId id="272" r:id="rId11"/>
    <p:sldId id="279" r:id="rId12"/>
    <p:sldId id="280" r:id="rId13"/>
    <p:sldId id="277" r:id="rId14"/>
    <p:sldId id="278" r:id="rId15"/>
    <p:sldId id="282" r:id="rId16"/>
    <p:sldId id="274" r:id="rId17"/>
    <p:sldId id="281" r:id="rId18"/>
    <p:sldId id="300" r:id="rId19"/>
    <p:sldId id="270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ков Андрей Анатольевич" initials="КАА" lastIdx="1" clrIdx="0">
    <p:extLst>
      <p:ext uri="{19B8F6BF-5375-455C-9EA6-DF929625EA0E}">
        <p15:presenceInfo xmlns:p15="http://schemas.microsoft.com/office/powerpoint/2012/main" userId="S-1-5-21-2854728250-3161479029-831017295-1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7-4E62-ABE7-1ECBFFCBBD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7-4E62-ABE7-1ECBFFCBBD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7-4E62-ABE7-1ECBFFCBBD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181968"/>
        <c:axId val="193181640"/>
        <c:axId val="0"/>
      </c:bar3DChart>
      <c:catAx>
        <c:axId val="19318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81640"/>
        <c:crosses val="autoZero"/>
        <c:auto val="1"/>
        <c:lblAlgn val="ctr"/>
        <c:lblOffset val="100"/>
        <c:noMultiLvlLbl val="0"/>
      </c:catAx>
      <c:valAx>
        <c:axId val="19318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08A57D7C-0E46-423C-8C5F-1EF9FD9012BD}"/>
              </a:ext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EF5780EA-3D89-4AB1-9252-6753394084AD}"/>
              </a:ext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0C41666B-9DEA-41B8-AB18-2795ECF398EA}"/>
              </a:ext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A877A2E8-674D-4B31-A576-E335FAF09279}"/>
              </a:ext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4BFFB268-0FD7-4A7C-8D72-C7B1256D77BF}"/>
              </a:ext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4047FE-DDC2-463C-A53E-CA8503C2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652E-4544-4682-83C0-447A9A03759D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B8E56A-0789-416E-AED1-7E8246D6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4DC0BE-89F6-4144-8453-36A9C622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9175-B91E-41D7-9295-58F36332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1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27DCF4-AA6A-46DD-9D1D-0EE20AF10F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FACC-DAAB-4225-A1F1-8689B63D6EFB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D534CC-532D-4633-A077-0FD46AF7CE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466B33-5211-48A9-8631-4DBB73594C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F1E1-D606-4431-A5FF-E0473855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DFB7F-E3BA-4242-8420-02071080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E8E5-EE24-40B5-B45C-3B2D728503EA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7C7F4-9F26-4EA3-9DDC-2F1B7B0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46E-CDA6-4D3F-8928-E1F1CE29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2444-15D9-439A-B787-D4E3FD205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9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46302-DC6D-4B51-8762-10AC1BD1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9F4BD-1F58-4027-A3C4-C6B56521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1E82B8-C7F9-46D3-A98B-B1A5F228E0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EA3C-A755-417B-B27A-C8109801D684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F8255F-B189-4109-9231-385D606AA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2CE695-BC87-47ED-94C9-7D9388B918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55A3-E728-49CB-8BB8-ACE9A559F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DF549-7DD0-4A2D-93D3-95FC32B2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EF9D-DC3B-4215-B95A-F34FF450DC4E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A35CF-E638-4BA2-9950-6CE06E92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1B1F-2843-495B-98B6-076B4B6F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38F7-EB26-4C24-9617-07B1C450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83328C-FC9E-4D09-99E0-5D1777EE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940F5-D2B2-473A-88B1-076C621D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CB7E15-69B6-4349-AA75-ACA700DFA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89F4-E483-4B4B-94AD-1459126D7994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F44044-095E-46BA-8151-87131761EF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48BB8E-5FAC-4264-B006-CE359CA1B1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3B41-D686-4932-A7CE-8B2C4FA6F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6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063422-0660-4FE6-B717-FE4D9480DE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BE83-5876-4C48-9465-03FE3CB4983A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3065DC-A82F-415C-879E-631001369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8583B5-6B63-418A-9778-D30AE3ED75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8537-389C-44D5-8394-92A209905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5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F5C6-0955-4EAF-8106-64F38F53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0838-B844-4080-802E-06DBEC6497C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1E3E-C62C-4A21-AFB2-7E40C093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C085-E996-4096-BAD8-71FE8403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FD56-E40B-45E1-A327-2D092B49D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4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B91E-46A4-4DDF-8C79-0C2A3B19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8BB9-B096-4203-94F5-5BFE65835C68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4D81E-762B-4412-AF8F-20D4C5EB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672F3-4619-40CC-950C-2CF7BD12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6ADB-D7F1-4F7A-83B1-11C48361A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A9ED-38FF-4852-BEE8-53207CDC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1BA0-D9A5-4A21-BC40-A372FBC2AD3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4EEBF-715A-4B34-A389-9CE9E09B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63A70-A832-43B8-8746-07B183CF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AD88-7703-41E2-8DA8-12986B37C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F0F6-4310-4FC6-AF19-3F159738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5C7A-C326-467D-BE6F-324C8C515277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DFEA-5943-4210-A893-C29D3125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7C9A-4EA8-4E0B-A1C3-07A61D8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4849-0F1B-4BA4-B5C2-9660033A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72162-B8CB-496C-89DD-433D04C3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C465-7303-4151-A215-A73D92B60AD5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4FE681-838C-4AD7-B27D-3F47B13E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F006CC-400E-45E7-9692-987ACD60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B450-AB35-445B-B49B-3AAC3FFC6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7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D635BD-2AF3-4661-A1DD-AC88E36C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84C0-447B-404B-BED1-A50A1746EC7A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9E92A3-07B2-42C9-A921-E22BC93C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5241EC-A795-47C2-B0D3-E51F0154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E154-6171-433F-9355-4BD10B0F0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971358-49DE-4119-AC0E-290D0B81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7B8D-3B38-4684-AF58-2B4FC411338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6BCC61-E1B9-49D2-8460-3C87DD79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5E796E-39B1-4EC7-B94E-F4DA9458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F56F-B607-4624-AD8E-328FE366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7C8B1A-07BD-44D8-B624-784D26EE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76FE-BDC5-4458-9FBD-A145987D49A3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DD71D4-FB19-4EBC-B48B-D9C4ECC7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969377-12F2-47EC-AECD-579F81BB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A07-A9A9-400F-97C2-2BE09D31D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4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17587A-FDE7-40D9-A062-EB0D5E1B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E59B-BD5D-4113-8D36-92199DF73C90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9809C-3134-4B33-BA6E-891D4091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61F86-41BB-4963-B2FF-672BF981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4056-2BD7-40EA-B294-BBEC24AE5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DD3907-4C7B-4881-85ED-FCF0B082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41DE-F79D-4F73-AF1F-EE8E2FB0C72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F55388-8D78-4096-8A8D-A2F59952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ABCA95-EEFA-4068-9AB5-20FACF84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8ECC-0A30-4FA8-9AE6-F4C5BAA6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5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2BA0F9B1-438B-4937-B69A-1DA93FE55D2D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C8C4C0-F166-473C-A9B0-515A909B93C6}"/>
                </a:ext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5ADD82-A21F-4B9B-B405-C3C60348B753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A506BC-1601-43E9-9ACB-52099885744A}"/>
                </a:ext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2CDB8-CAA5-4D6D-B6F4-B513B74C82DC}"/>
                </a:ext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7C81A2-C6D2-48AA-82C3-2355ED58F927}"/>
                </a:ext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F0BA1-6298-4502-8A41-3AC4810D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923AADE-9E42-4C02-806C-2307A4E21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62D42-0382-44E2-9243-E9B18CFBB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A0A5ED6-6E10-4BA7-8D0B-5DA53C84627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68153-E400-4404-9415-712FF41F5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180AD-BF0C-45D1-9523-EA039B5D9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F92990D-3E6D-4AD9-9A18-BF94816AA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6" r:id="rId12"/>
    <p:sldLayoutId id="2147483851" r:id="rId13"/>
    <p:sldLayoutId id="2147483857" r:id="rId14"/>
    <p:sldLayoutId id="2147483852" r:id="rId15"/>
    <p:sldLayoutId id="2147483853" r:id="rId16"/>
    <p:sldLayoutId id="214748385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5F88E-F0EC-421F-8373-83F280C05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800"/>
            <a:ext cx="9283700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Производственный охотничий контроль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31C6B3-B3A4-4AAE-BCAE-86D871DD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2337438"/>
            <a:ext cx="5983111" cy="4277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>
            <a:extLst>
              <a:ext uri="{FF2B5EF4-FFF2-40B4-BE49-F238E27FC236}">
                <a16:creationId xmlns:a16="http://schemas.microsoft.com/office/drawing/2014/main" id="{2BF740D5-44E3-4E89-BC89-C991FC25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>
            <a:extLst>
              <a:ext uri="{FF2B5EF4-FFF2-40B4-BE49-F238E27FC236}">
                <a16:creationId xmlns:a16="http://schemas.microsoft.com/office/drawing/2014/main" id="{9C47EC5A-62A7-4B7F-A8F5-EB39D3A5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>
            <a:extLst>
              <a:ext uri="{FF2B5EF4-FFF2-40B4-BE49-F238E27FC236}">
                <a16:creationId xmlns:a16="http://schemas.microsoft.com/office/drawing/2014/main" id="{E5B76940-B421-4EBF-9AE4-FB06769D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>
            <a:extLst>
              <a:ext uri="{FF2B5EF4-FFF2-40B4-BE49-F238E27FC236}">
                <a16:creationId xmlns:a16="http://schemas.microsoft.com/office/drawing/2014/main" id="{50FF34EE-8D6E-4C6F-BBD8-468EBDD6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>
            <a:extLst>
              <a:ext uri="{FF2B5EF4-FFF2-40B4-BE49-F238E27FC236}">
                <a16:creationId xmlns:a16="http://schemas.microsoft.com/office/drawing/2014/main" id="{78A1D15B-4907-4C7E-AD7E-6B5D1113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:a16="http://schemas.microsoft.com/office/drawing/2014/main" id="{81D70876-45FB-41AE-AEFE-D766AAAC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:a16="http://schemas.microsoft.com/office/drawing/2014/main" id="{43C6E3C3-BE0A-4C9F-B3F8-46907339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>
            <a:extLst>
              <a:ext uri="{FF2B5EF4-FFF2-40B4-BE49-F238E27FC236}">
                <a16:creationId xmlns:a16="http://schemas.microsoft.com/office/drawing/2014/main" id="{7A1B8FBD-412C-4613-90AB-3190D582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>
            <a:extLst>
              <a:ext uri="{FF2B5EF4-FFF2-40B4-BE49-F238E27FC236}">
                <a16:creationId xmlns:a16="http://schemas.microsoft.com/office/drawing/2014/main" id="{20055202-E77A-4343-98F6-C29AF658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7688"/>
            <a:ext cx="576738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21ED7-8207-4151-822C-56ECB7935FC4}"/>
              </a:ext>
            </a:extLst>
          </p:cNvPr>
          <p:cNvSpPr txBox="1"/>
          <p:nvPr/>
        </p:nvSpPr>
        <p:spPr>
          <a:xfrm>
            <a:off x="327025" y="166688"/>
            <a:ext cx="5768975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Вариант 1</a:t>
            </a:r>
          </a:p>
          <a:p>
            <a:pPr>
              <a:defRPr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05 мая 2018 года в 06 часов 45 минут Петров П.П. передвигался пешком вдоль мелиоративной канавы с расчехлённым заряженным двумя дробовыми патронами №3 ружьем ТОЗ-БМ 16 калибра№ А0176. При себе имел разрешение на добычу птиц серии 43 № 001234, путевку, разрешение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РОХа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№ 012345678, охотничий билет серии 43 № 009874 выдан 01.02.2012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УОиИЖМКО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FBAF88-4629-4759-87B4-265F9B1BA613}"/>
              </a:ext>
            </a:extLst>
          </p:cNvPr>
          <p:cNvSpPr/>
          <p:nvPr/>
        </p:nvSpPr>
        <p:spPr>
          <a:xfrm>
            <a:off x="6219825" y="166688"/>
            <a:ext cx="5643563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Вариант 2</a:t>
            </a:r>
          </a:p>
          <a:p>
            <a:pPr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25 ноября 2017 года в 10 часов 35 минут Иванов И.И. передвигался в охотничьих угодьях на автомобиле ВАЗ-21214 с расчехленным заряженным двумя дробовыми патронами № 1 охотничьим ружьем ИЖ-27 12 калибра № 0035. При себе имел разрешение на добычу птиц серии 43 № 006584, путевку, разрешение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РОХа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№ 001227541, охотничий билет серии 43 № 000777 выдан 05.03.2012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УОиИЖМКО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270CB41F-FD37-486D-B747-6F0E61F8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1839913"/>
            <a:ext cx="9382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8800"/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778E1-0AB2-4574-8D62-E4BEB3AAF18E}"/>
              </a:ext>
            </a:extLst>
          </p:cNvPr>
          <p:cNvSpPr txBox="1"/>
          <p:nvPr/>
        </p:nvSpPr>
        <p:spPr>
          <a:xfrm>
            <a:off x="1253066" y="101600"/>
            <a:ext cx="9685867" cy="10556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УВЕЛИЧЕНИЕ КОЛИЧЕСТВА СОСТАВЛЯЕМЫХ МАТЕРИАЛОВ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A2EC6C9-1669-44C0-96F1-B2E35DE98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287366"/>
              </p:ext>
            </p:extLst>
          </p:nvPr>
        </p:nvGraphicFramePr>
        <p:xfrm>
          <a:off x="522514" y="1439333"/>
          <a:ext cx="67333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Куб 10">
            <a:extLst>
              <a:ext uri="{FF2B5EF4-FFF2-40B4-BE49-F238E27FC236}">
                <a16:creationId xmlns:a16="http://schemas.microsoft.com/office/drawing/2014/main" id="{BDF17794-BD85-4A38-BA48-A61E6A788635}"/>
              </a:ext>
            </a:extLst>
          </p:cNvPr>
          <p:cNvSpPr/>
          <p:nvPr/>
        </p:nvSpPr>
        <p:spPr>
          <a:xfrm>
            <a:off x="7445828" y="2053397"/>
            <a:ext cx="570016" cy="5106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>
            <a:extLst>
              <a:ext uri="{FF2B5EF4-FFF2-40B4-BE49-F238E27FC236}">
                <a16:creationId xmlns:a16="http://schemas.microsoft.com/office/drawing/2014/main" id="{C5133E05-FF21-49E2-95FE-425211B5138B}"/>
              </a:ext>
            </a:extLst>
          </p:cNvPr>
          <p:cNvSpPr/>
          <p:nvPr/>
        </p:nvSpPr>
        <p:spPr>
          <a:xfrm>
            <a:off x="7445828" y="3204905"/>
            <a:ext cx="570016" cy="510639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>
            <a:extLst>
              <a:ext uri="{FF2B5EF4-FFF2-40B4-BE49-F238E27FC236}">
                <a16:creationId xmlns:a16="http://schemas.microsoft.com/office/drawing/2014/main" id="{AA9AE9CB-C091-4F71-AFAD-45CB60812374}"/>
              </a:ext>
            </a:extLst>
          </p:cNvPr>
          <p:cNvSpPr/>
          <p:nvPr/>
        </p:nvSpPr>
        <p:spPr>
          <a:xfrm>
            <a:off x="7445828" y="4356413"/>
            <a:ext cx="570016" cy="510639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B8D48-104A-460D-AC4E-ECEBE062266F}"/>
              </a:ext>
            </a:extLst>
          </p:cNvPr>
          <p:cNvSpPr txBox="1"/>
          <p:nvPr/>
        </p:nvSpPr>
        <p:spPr>
          <a:xfrm>
            <a:off x="8205849" y="1985550"/>
            <a:ext cx="38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ВЫЯВЛЕНЫХ ПРАВОНАРУШЕНИЙ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5747A3-65DF-49D1-AB56-353561E389C3}"/>
              </a:ext>
            </a:extLst>
          </p:cNvPr>
          <p:cNvSpPr txBox="1"/>
          <p:nvPr/>
        </p:nvSpPr>
        <p:spPr>
          <a:xfrm>
            <a:off x="8205848" y="3093703"/>
            <a:ext cx="385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ОХОТНИКОВ ЛИШЕННЫХ ПАРАВА ОХОТЫ НА ОСНОВАНИИ АКТОВ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446225-20B0-48E9-83F2-DAE4FA657670}"/>
              </a:ext>
            </a:extLst>
          </p:cNvPr>
          <p:cNvSpPr txBox="1"/>
          <p:nvPr/>
        </p:nvSpPr>
        <p:spPr>
          <a:xfrm>
            <a:off x="8205848" y="4356413"/>
            <a:ext cx="385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 СЕМИНАРОВ</a:t>
            </a:r>
          </a:p>
        </p:txBody>
      </p:sp>
    </p:spTree>
    <p:extLst>
      <p:ext uri="{BB962C8B-B14F-4D97-AF65-F5344CB8AC3E}">
        <p14:creationId xmlns:p14="http://schemas.microsoft.com/office/powerpoint/2010/main" val="134983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55C63-9B5A-444F-A4EE-E2EDAE3E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49225"/>
            <a:ext cx="10017125" cy="717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Полномочия инспектора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5D21ACC-5A8F-4737-893D-AAA9DEA754B9}"/>
              </a:ext>
            </a:extLst>
          </p:cNvPr>
          <p:cNvSpPr/>
          <p:nvPr/>
        </p:nvSpPr>
        <p:spPr>
          <a:xfrm>
            <a:off x="492125" y="862013"/>
            <a:ext cx="10672763" cy="846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Проверка наличия документов на право охоты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D39745-0320-4831-ADC6-148337F14767}"/>
              </a:ext>
            </a:extLst>
          </p:cNvPr>
          <p:cNvSpPr/>
          <p:nvPr/>
        </p:nvSpPr>
        <p:spPr>
          <a:xfrm>
            <a:off x="492125" y="1822450"/>
            <a:ext cx="10672763" cy="8461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Осмотр вещей, транспортных средств и орудий охоты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C40E02-785F-4484-90F7-EABCC1C92400}"/>
              </a:ext>
            </a:extLst>
          </p:cNvPr>
          <p:cNvSpPr/>
          <p:nvPr/>
        </p:nvSpPr>
        <p:spPr>
          <a:xfrm>
            <a:off x="492125" y="5702300"/>
            <a:ext cx="10672763" cy="8461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Осмотр продукции охоты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E60965C-F14F-481B-A6A4-26BD959C1581}"/>
              </a:ext>
            </a:extLst>
          </p:cNvPr>
          <p:cNvSpPr/>
          <p:nvPr/>
        </p:nvSpPr>
        <p:spPr>
          <a:xfrm>
            <a:off x="492125" y="2782888"/>
            <a:ext cx="10672763" cy="846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2200" dirty="0">
                <a:solidFill>
                  <a:schemeClr val="bg1"/>
                </a:solidFill>
              </a:rPr>
              <a:t>Проводить анализ и оценку способов охоты, применяемых при осуществлении охоты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F42B9B-C7D9-475F-8AC2-24E7E5A24125}"/>
              </a:ext>
            </a:extLst>
          </p:cNvPr>
          <p:cNvSpPr/>
          <p:nvPr/>
        </p:nvSpPr>
        <p:spPr>
          <a:xfrm>
            <a:off x="492125" y="3762375"/>
            <a:ext cx="10672763" cy="8461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Использовать средства фото- и видеофиксации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5580F0-016F-491D-982B-D768EDC9506D}"/>
              </a:ext>
            </a:extLst>
          </p:cNvPr>
          <p:cNvSpPr/>
          <p:nvPr/>
        </p:nvSpPr>
        <p:spPr>
          <a:xfrm>
            <a:off x="492125" y="4741863"/>
            <a:ext cx="10672763" cy="846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Н</a:t>
            </a:r>
            <a:r>
              <a:rPr lang="ru-RU" sz="2200">
                <a:solidFill>
                  <a:schemeClr val="bg1"/>
                </a:solidFill>
              </a:rPr>
              <a:t>аправление </a:t>
            </a:r>
            <a:r>
              <a:rPr lang="ru-RU" sz="2200" dirty="0">
                <a:solidFill>
                  <a:schemeClr val="bg1"/>
                </a:solidFill>
              </a:rPr>
              <a:t>сообщения о готовящемся или совершенном правонарушении в госорган или полицию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AAC0C29-4CCF-44AB-B710-750B1E840811}"/>
              </a:ext>
            </a:extLst>
          </p:cNvPr>
          <p:cNvSpPr/>
          <p:nvPr/>
        </p:nvSpPr>
        <p:spPr>
          <a:xfrm>
            <a:off x="285750" y="2889250"/>
            <a:ext cx="5010150" cy="140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Выявление правонарушений в области охоты и сохранения охотничьих ресурсов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8BF98A6-786D-4BCD-905E-026463F7BCB5}"/>
              </a:ext>
            </a:extLst>
          </p:cNvPr>
          <p:cNvSpPr/>
          <p:nvPr/>
        </p:nvSpPr>
        <p:spPr>
          <a:xfrm>
            <a:off x="285750" y="4899025"/>
            <a:ext cx="5010150" cy="121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Составление Актов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EF4AA52-A16D-49D3-92E1-4EAF6C6A5B3C}"/>
              </a:ext>
            </a:extLst>
          </p:cNvPr>
          <p:cNvSpPr/>
          <p:nvPr/>
        </p:nvSpPr>
        <p:spPr>
          <a:xfrm>
            <a:off x="285750" y="1139825"/>
            <a:ext cx="5010150" cy="1139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Проведение рейдовых мероприятий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C535D78-4A44-4042-A09E-B18ECDB79F0B}"/>
              </a:ext>
            </a:extLst>
          </p:cNvPr>
          <p:cNvSpPr/>
          <p:nvPr/>
        </p:nvSpPr>
        <p:spPr>
          <a:xfrm>
            <a:off x="2108200" y="2305050"/>
            <a:ext cx="1363663" cy="557213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C2FF76E-B787-42D7-B513-FDE58CBF64E1}"/>
              </a:ext>
            </a:extLst>
          </p:cNvPr>
          <p:cNvSpPr/>
          <p:nvPr/>
        </p:nvSpPr>
        <p:spPr>
          <a:xfrm>
            <a:off x="2108200" y="4316413"/>
            <a:ext cx="1363663" cy="5572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9" name="Picture 2" descr="\\Server1\общая\Зарубина\Основной\Министерство2.png">
            <a:extLst>
              <a:ext uri="{FF2B5EF4-FFF2-40B4-BE49-F238E27FC236}">
                <a16:creationId xmlns:a16="http://schemas.microsoft.com/office/drawing/2014/main" id="{216519B0-0644-4498-B29C-E987A5C9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044575"/>
            <a:ext cx="50704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B0493A-A3A2-432C-AA0B-A6CBFCCB9504}"/>
              </a:ext>
            </a:extLst>
          </p:cNvPr>
          <p:cNvSpPr/>
          <p:nvPr/>
        </p:nvSpPr>
        <p:spPr>
          <a:xfrm>
            <a:off x="7458075" y="1679575"/>
            <a:ext cx="40735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ОХРАНЫ ОКРУЖАЮЩЕЙ СРЕДЫ  КИРОВСКОЙ ОБЛАСТИ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9026775-860D-4B4B-9531-6DE31DD3E129}"/>
              </a:ext>
            </a:extLst>
          </p:cNvPr>
          <p:cNvSpPr/>
          <p:nvPr/>
        </p:nvSpPr>
        <p:spPr>
          <a:xfrm rot="14229144">
            <a:off x="6015832" y="4118769"/>
            <a:ext cx="1363662" cy="1663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2" name="TextBox 3">
            <a:extLst>
              <a:ext uri="{FF2B5EF4-FFF2-40B4-BE49-F238E27FC236}">
                <a16:creationId xmlns:a16="http://schemas.microsoft.com/office/drawing/2014/main" id="{E8BD9018-D236-48D0-9463-3B7F9047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60350"/>
            <a:ext cx="11601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altLang="ru-RU" sz="4000"/>
              <a:t>СХЕМА ПРОИЗВОДСТВНЕННОГО КОНТРОЛЯ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D578A60D-4614-4B43-B6E1-08BCC62B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47650"/>
            <a:ext cx="1175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400"/>
              <a:t>ОСНОВАНИЯ ДЛЯ СОСТАВЛЕНИЯ АКТА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9B195A0-64DB-42D4-8272-5D4363C36E36}"/>
              </a:ext>
            </a:extLst>
          </p:cNvPr>
          <p:cNvSpPr/>
          <p:nvPr/>
        </p:nvSpPr>
        <p:spPr>
          <a:xfrm>
            <a:off x="496888" y="709613"/>
            <a:ext cx="11176000" cy="915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Отсутствие документов на право охоты </a:t>
            </a:r>
          </a:p>
          <a:p>
            <a:pPr algn="ctr">
              <a:defRPr/>
            </a:pPr>
            <a:r>
              <a:rPr lang="ru-RU" sz="2000" dirty="0"/>
              <a:t>(п. 3.2; п. 8.3 Правил охоты, ч. 1 ст. 8.37 КоАП РФ)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39E1510-B128-4999-A81B-54BC8925A2B0}"/>
              </a:ext>
            </a:extLst>
          </p:cNvPr>
          <p:cNvSpPr/>
          <p:nvPr/>
        </p:nvSpPr>
        <p:spPr>
          <a:xfrm>
            <a:off x="514350" y="1674813"/>
            <a:ext cx="11176000" cy="903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Отказ предъявить документы на право охоты </a:t>
            </a:r>
          </a:p>
          <a:p>
            <a:pPr algn="ctr">
              <a:defRPr/>
            </a:pPr>
            <a:r>
              <a:rPr lang="ru-RU" sz="2000" dirty="0"/>
              <a:t>(п. 3.3.1 Правил охоты, ч. 1.3 ст. 8.37 КоАП РФ)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AC2DD3-2F16-4685-A0F6-9277E997C875}"/>
              </a:ext>
            </a:extLst>
          </p:cNvPr>
          <p:cNvSpPr/>
          <p:nvPr/>
        </p:nvSpPr>
        <p:spPr>
          <a:xfrm>
            <a:off x="514350" y="2614613"/>
            <a:ext cx="11176000" cy="903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Нахождение в (на) механическом транспортном средстве с оружием</a:t>
            </a:r>
          </a:p>
          <a:p>
            <a:pPr algn="ctr">
              <a:defRPr/>
            </a:pPr>
            <a:r>
              <a:rPr lang="ru-RU" sz="2000" dirty="0"/>
              <a:t> (п. 53.1 Правил охоты, ч. 1 ст. 8.37 КоАП РФ)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9AA4E9D-7003-4A94-B2D0-55CFC932A420}"/>
              </a:ext>
            </a:extLst>
          </p:cNvPr>
          <p:cNvSpPr/>
          <p:nvPr/>
        </p:nvSpPr>
        <p:spPr>
          <a:xfrm>
            <a:off x="514350" y="3570288"/>
            <a:ext cx="11176000" cy="88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Осуществление охоты с нарушением установленных правилами охоты сроков охоты (п. 3.2 Правил охоты, Параметры охоты, ч. 1.2 ст. 8.37 КоАП РФ)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49F6C5-8177-4C32-AD85-1E7C039E7D4E}"/>
              </a:ext>
            </a:extLst>
          </p:cNvPr>
          <p:cNvSpPr/>
          <p:nvPr/>
        </p:nvSpPr>
        <p:spPr>
          <a:xfrm>
            <a:off x="514350" y="4505325"/>
            <a:ext cx="1117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Осуществление охоты недопустимыми для использования орудиями охоты или способами охоты (п. 54.2 Правил охоты, ч. 1.2 ст. 8.37 КоАП РФ)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AE64536-1809-4CE9-9F78-44BB757C3947}"/>
              </a:ext>
            </a:extLst>
          </p:cNvPr>
          <p:cNvSpPr/>
          <p:nvPr/>
        </p:nvSpPr>
        <p:spPr>
          <a:xfrm>
            <a:off x="496888" y="5472113"/>
            <a:ext cx="1117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Не предоставление сведений о добытых охотничьих ресурсах, предусмотренные разрешением по месту его получения (п. 3.8 Правил охоты, ч. 1 ст. 8.37 КоАП РФ)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06D30A6E-48F7-4B4E-B106-BE286871CC6D}"/>
              </a:ext>
            </a:extLst>
          </p:cNvPr>
          <p:cNvSpPr/>
          <p:nvPr/>
        </p:nvSpPr>
        <p:spPr>
          <a:xfrm>
            <a:off x="1795463" y="169863"/>
            <a:ext cx="8285162" cy="8350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ст. 258 УК РФ. Незаконная охота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EA66824-9F31-465F-824B-0470F27D9A6A}"/>
              </a:ext>
            </a:extLst>
          </p:cNvPr>
          <p:cNvSpPr/>
          <p:nvPr/>
        </p:nvSpPr>
        <p:spPr>
          <a:xfrm>
            <a:off x="146050" y="1990725"/>
            <a:ext cx="2778125" cy="125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Крупный ущерб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030F37-DB1C-4A04-B6EE-E2F9411ACBA7}"/>
              </a:ext>
            </a:extLst>
          </p:cNvPr>
          <p:cNvSpPr/>
          <p:nvPr/>
        </p:nvSpPr>
        <p:spPr>
          <a:xfrm>
            <a:off x="3260725" y="1990725"/>
            <a:ext cx="2743200" cy="125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Применение механического транспортного средства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046232C-9AA5-4ACA-AB8F-B27B3DE1FD15}"/>
              </a:ext>
            </a:extLst>
          </p:cNvPr>
          <p:cNvSpPr/>
          <p:nvPr/>
        </p:nvSpPr>
        <p:spPr>
          <a:xfrm>
            <a:off x="9426575" y="1990725"/>
            <a:ext cx="2743200" cy="125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Охота на особо охраняемой природной территории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1AF5B0F-6C2F-43D0-8DBA-435AFF213D08}"/>
              </a:ext>
            </a:extLst>
          </p:cNvPr>
          <p:cNvSpPr/>
          <p:nvPr/>
        </p:nvSpPr>
        <p:spPr>
          <a:xfrm>
            <a:off x="6342063" y="1990725"/>
            <a:ext cx="2743200" cy="125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Добыча животных, охота на которых запрещена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2964D7-2090-4038-89D3-B18A7B57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" y="3860804"/>
            <a:ext cx="2946401" cy="261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F555F2-565C-478B-B7D8-16FD6EFE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99" y="3860804"/>
            <a:ext cx="2946401" cy="261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E774A8-3DB9-436A-97B6-29B18D89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69" y="3614036"/>
            <a:ext cx="2190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3FC8CB-DB3E-4462-A014-02FE1789E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108" y="3952173"/>
            <a:ext cx="238125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E0E420B-45C0-4ED5-93C8-3184652F55EB}"/>
              </a:ext>
            </a:extLst>
          </p:cNvPr>
          <p:cNvSpPr/>
          <p:nvPr/>
        </p:nvSpPr>
        <p:spPr>
          <a:xfrm rot="2837153">
            <a:off x="1989931" y="1191419"/>
            <a:ext cx="655638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7687E82-CE87-4A29-98DD-54CAAB920BAB}"/>
              </a:ext>
            </a:extLst>
          </p:cNvPr>
          <p:cNvSpPr/>
          <p:nvPr/>
        </p:nvSpPr>
        <p:spPr>
          <a:xfrm>
            <a:off x="4305300" y="1157288"/>
            <a:ext cx="65405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D3E543D-4C55-40D7-8366-ED27956AA94B}"/>
              </a:ext>
            </a:extLst>
          </p:cNvPr>
          <p:cNvSpPr/>
          <p:nvPr/>
        </p:nvSpPr>
        <p:spPr>
          <a:xfrm>
            <a:off x="7385050" y="1141413"/>
            <a:ext cx="655638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BAE6B2C5-FA9B-4E4B-8517-71D7D6F8F39F}"/>
              </a:ext>
            </a:extLst>
          </p:cNvPr>
          <p:cNvSpPr/>
          <p:nvPr/>
        </p:nvSpPr>
        <p:spPr>
          <a:xfrm rot="18840593">
            <a:off x="9655175" y="1192213"/>
            <a:ext cx="65405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AAC0C29-4CCF-44AB-B710-750B1E840811}"/>
              </a:ext>
            </a:extLst>
          </p:cNvPr>
          <p:cNvSpPr/>
          <p:nvPr/>
        </p:nvSpPr>
        <p:spPr>
          <a:xfrm>
            <a:off x="317500" y="3355975"/>
            <a:ext cx="5011738" cy="140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Заявление в правоохранительные органы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8BF98A6-786D-4BCD-905E-026463F7BCB5}"/>
              </a:ext>
            </a:extLst>
          </p:cNvPr>
          <p:cNvSpPr/>
          <p:nvPr/>
        </p:nvSpPr>
        <p:spPr>
          <a:xfrm>
            <a:off x="317500" y="5378450"/>
            <a:ext cx="5011738" cy="121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Оказание содействия при проведении следственных мероприятий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EF4AA52-A16D-49D3-92E1-4EAF6C6A5B3C}"/>
              </a:ext>
            </a:extLst>
          </p:cNvPr>
          <p:cNvSpPr/>
          <p:nvPr/>
        </p:nvSpPr>
        <p:spPr>
          <a:xfrm>
            <a:off x="317500" y="1327150"/>
            <a:ext cx="5011738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Выявление признаков нанесения крупного ущерба (незаконная добыча копытных и медведя)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C535D78-4A44-4042-A09E-B18ECDB79F0B}"/>
              </a:ext>
            </a:extLst>
          </p:cNvPr>
          <p:cNvSpPr/>
          <p:nvPr/>
        </p:nvSpPr>
        <p:spPr>
          <a:xfrm>
            <a:off x="2141538" y="2787650"/>
            <a:ext cx="1363662" cy="555625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C2FF76E-B787-42D7-B513-FDE58CBF64E1}"/>
              </a:ext>
            </a:extLst>
          </p:cNvPr>
          <p:cNvSpPr/>
          <p:nvPr/>
        </p:nvSpPr>
        <p:spPr>
          <a:xfrm>
            <a:off x="2141538" y="4783138"/>
            <a:ext cx="1363662" cy="5572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D8CC8-F4DC-434E-85A6-B9FA69DA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17" y="1495894"/>
            <a:ext cx="6716889" cy="448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>
            <a:extLst>
              <a:ext uri="{FF2B5EF4-FFF2-40B4-BE49-F238E27FC236}">
                <a16:creationId xmlns:a16="http://schemas.microsoft.com/office/drawing/2014/main" id="{27AA1545-810E-427C-A4D6-D9B342F1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:a16="http://schemas.microsoft.com/office/drawing/2014/main" id="{1AAA62DC-0331-4B01-B367-4263A005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1038</TotalTime>
  <Words>427</Words>
  <Application>Microsoft Office PowerPoint</Application>
  <PresentationFormat>Широкоэкранный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Century Gothic</vt:lpstr>
      <vt:lpstr>Arial</vt:lpstr>
      <vt:lpstr>Wingdings 3</vt:lpstr>
      <vt:lpstr>Calibri</vt:lpstr>
      <vt:lpstr>Сектор</vt:lpstr>
      <vt:lpstr>Производственный охотничий контроль</vt:lpstr>
      <vt:lpstr>Презентация PowerPoint</vt:lpstr>
      <vt:lpstr>Полномочия инспектора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Производственный охотничий контроль</dc:title>
  <dc:creator>Катков Андрей Анатольевич</dc:creator>
  <cp:lastModifiedBy>Катков Андрей Анатольевич</cp:lastModifiedBy>
  <cp:revision>88</cp:revision>
  <dcterms:created xsi:type="dcterms:W3CDTF">2017-10-24T12:18:07Z</dcterms:created>
  <dcterms:modified xsi:type="dcterms:W3CDTF">2018-10-24T07:50:29Z</dcterms:modified>
</cp:coreProperties>
</file>